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58" r:id="rId5"/>
    <p:sldId id="267" r:id="rId6"/>
    <p:sldId id="260" r:id="rId7"/>
    <p:sldId id="268" r:id="rId8"/>
    <p:sldId id="259" r:id="rId9"/>
    <p:sldId id="269" r:id="rId10"/>
    <p:sldId id="261" r:id="rId11"/>
    <p:sldId id="262" r:id="rId12"/>
    <p:sldId id="270" r:id="rId13"/>
    <p:sldId id="266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4/10/2025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yandex.ru/video/preview/1562970028727741146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livelib.ru/author/27039-boris-sopelnyak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libking.ru/books/child-/child-adv/67124-vasiliy-klepov-tayna-zolotoy-doliny.html" TargetMode="External"/><Relationship Id="rId3" Type="http://schemas.openxmlformats.org/officeDocument/2006/relationships/hyperlink" Target="https://www.litres.ru/book/eduard-verkin/oblachnyy-polk-8910655/chitat-onlayn/" TargetMode="External"/><Relationship Id="rId7" Type="http://schemas.openxmlformats.org/officeDocument/2006/relationships/hyperlink" Target="https://www.labirint.ru/books/687610/" TargetMode="External"/><Relationship Id="rId2" Type="http://schemas.openxmlformats.org/officeDocument/2006/relationships/hyperlink" Target="https://www.litres.ru/book/eduard-verkin/t-34-pamyatnik-forever-168490/chitat-onlayn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ibking.ru/books/prose-/prose-military/585678-viktor-dragunskiy-on-upal-na-travu.html" TargetMode="External"/><Relationship Id="rId5" Type="http://schemas.openxmlformats.org/officeDocument/2006/relationships/hyperlink" Target="https://militera.lib.ru/prose/russian/kozlov_vf02/text.html?ysclid=m8cty0sm18765959124" TargetMode="External"/><Relationship Id="rId10" Type="http://schemas.openxmlformats.org/officeDocument/2006/relationships/hyperlink" Target="https://borksk.lenobl.muzkult.ru/media/2020/04/21/1252646093/L_Nikolskaya__Dolzhna_ostatsya_zhivoy.pdf" TargetMode="External"/><Relationship Id="rId4" Type="http://schemas.openxmlformats.org/officeDocument/2006/relationships/hyperlink" Target="https://libking.ru/books/child-/child-prose/202209-fedor-knorre-olya.html" TargetMode="External"/><Relationship Id="rId9" Type="http://schemas.openxmlformats.org/officeDocument/2006/relationships/hyperlink" Target="https://www.litres.ru/book/nadezhda-nadezhdina/partizanka-lara-7517090/chitat-onlayn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/preview/16511415018242847306" TargetMode="External"/><Relationship Id="rId2" Type="http://schemas.openxmlformats.org/officeDocument/2006/relationships/hyperlink" Target="https://barnaul.pres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andex.ru/video/preview/15629700287277411464" TargetMode="External"/><Relationship Id="rId5" Type="http://schemas.openxmlformats.org/officeDocument/2006/relationships/hyperlink" Target="https://yandex.ru/video/preview/7478264263129283811" TargetMode="External"/><Relationship Id="rId4" Type="http://schemas.openxmlformats.org/officeDocument/2006/relationships/hyperlink" Target="https://yandex.ru/video/preview/1380046178042582163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&#1088;&#1072;&#1079;&#1075;&#1086;&#1074;&#1086;&#1088;&#1099;&#1086;&#1074;&#1072;&#1078;&#1085;&#1086;&#1084;.&#1088;&#1092;/27-01-2025/dni-voinskoj-slavy-Rossii.mp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yandex.ru/video/preview/1380046178042582163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yandex.ru/video/preview/747826426312928381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436447" y="1491626"/>
            <a:ext cx="10129160" cy="281054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«Война :взгляд сквозь время»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 rot="21420000">
            <a:off x="1014684" y="3154314"/>
            <a:ext cx="9857282" cy="770999"/>
          </a:xfrm>
        </p:spPr>
        <p:txBody>
          <a:bodyPr/>
          <a:lstStyle/>
          <a:p>
            <a:r>
              <a:rPr lang="ru-RU" sz="2400" b="1" i="1" dirty="0" smtClean="0"/>
              <a:t>Книжная выставка Для </a:t>
            </a:r>
            <a:r>
              <a:rPr lang="ru-RU" sz="2400" b="1" i="1" dirty="0"/>
              <a:t>тех, кто хочет знать и помнить </a:t>
            </a:r>
            <a:endParaRPr lang="ru-RU" sz="2400" b="1" i="1" dirty="0" smtClean="0"/>
          </a:p>
          <a:p>
            <a:r>
              <a:rPr lang="ru-RU" sz="2400" b="1" i="1" dirty="0" smtClean="0"/>
              <a:t>о </a:t>
            </a:r>
            <a:r>
              <a:rPr lang="ru-RU" sz="2400" b="1" i="1" dirty="0"/>
              <a:t>людях, бесстрашно сражавшихся и </a:t>
            </a:r>
            <a:r>
              <a:rPr lang="ru-RU" sz="2400" b="1" i="1" dirty="0" smtClean="0"/>
              <a:t>победивших</a:t>
            </a:r>
            <a:endParaRPr lang="ru-RU" sz="24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31273" y="302555"/>
            <a:ext cx="89500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 «Средняя общеобразовательная школа №16 с углубленным изучением отдельных предметов» Нижнекамского муниципального района Республики Татарстан</a:t>
            </a: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16945" y="4836867"/>
            <a:ext cx="31034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Школьная </a:t>
            </a:r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библиотека</a:t>
            </a:r>
          </a:p>
          <a:p>
            <a:pPr algn="ctr"/>
            <a:r>
              <a:rPr lang="ru-RU" dirty="0" smtClean="0">
                <a:solidFill>
                  <a:schemeClr val="bg1">
                    <a:lumMod val="50000"/>
                  </a:schemeClr>
                </a:solidFill>
              </a:rPr>
              <a:t>2025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06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Рядом с отцами на защите родины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98162" y="1717514"/>
            <a:ext cx="3635303" cy="1236001"/>
          </a:xfrm>
        </p:spPr>
        <p:txBody>
          <a:bodyPr/>
          <a:lstStyle/>
          <a:p>
            <a:r>
              <a:rPr lang="ru-RU" sz="2000" b="1" dirty="0"/>
              <a:t>Эдуард </a:t>
            </a:r>
            <a:r>
              <a:rPr lang="ru-RU" sz="2000" b="1" dirty="0" err="1" smtClean="0"/>
              <a:t>Веркин</a:t>
            </a:r>
            <a:r>
              <a:rPr lang="ru-RU" sz="2000" b="1" dirty="0" smtClean="0"/>
              <a:t> </a:t>
            </a:r>
          </a:p>
          <a:p>
            <a:r>
              <a:rPr lang="ru-RU" sz="2000" b="1" dirty="0" smtClean="0"/>
              <a:t>«</a:t>
            </a:r>
            <a:r>
              <a:rPr lang="ru-RU" sz="2000" b="1" dirty="0"/>
              <a:t>Т-34». Памятник </a:t>
            </a:r>
            <a:r>
              <a:rPr lang="ru-RU" sz="2000" b="1" dirty="0" err="1"/>
              <a:t>forever</a:t>
            </a:r>
            <a:endParaRPr lang="ru-RU" sz="2000" dirty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15"/>
          </p:nvPr>
        </p:nvSpPr>
        <p:spPr>
          <a:xfrm>
            <a:off x="-54767" y="2502001"/>
            <a:ext cx="3310128" cy="2734928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dirty="0"/>
              <a:t>Герои повести — неразлучная троица Генка-Витька-</a:t>
            </a:r>
            <a:r>
              <a:rPr lang="ru-RU" dirty="0" err="1"/>
              <a:t>Жмуркин</a:t>
            </a:r>
            <a:r>
              <a:rPr lang="ru-RU" dirty="0"/>
              <a:t> — восстанавливают местный мемориал погибшим в Великой Отечественной войне. Ребята не только восстанавливают мемориал с танком Т-34, но и защищают его от взрослых бандитов, которые пытаются увезти новую плиту, установленную на постаменте. Мальчишки дают ночной бой бандитам, защищая всех, кто честно служил Родине и кто уже не может постоять за себя. Ребята становятся взрослее и мудрее, проявляют себя в настоящем мужском деле, отстаивают в бою то, что им дорого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166292" y="1837765"/>
            <a:ext cx="3310128" cy="576262"/>
          </a:xfrm>
        </p:spPr>
        <p:txBody>
          <a:bodyPr/>
          <a:lstStyle/>
          <a:p>
            <a:r>
              <a:rPr lang="ru-RU" b="1" dirty="0"/>
              <a:t>Юрий Иванов. Мы шли под грохот канонады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3137920" y="2462800"/>
            <a:ext cx="3310128" cy="2734928"/>
          </a:xfrm>
        </p:spPr>
        <p:txBody>
          <a:bodyPr/>
          <a:lstStyle/>
          <a:p>
            <a:pPr algn="l"/>
            <a:r>
              <a:rPr lang="ru-RU" dirty="0"/>
              <a:t>Роман о жизни ленинградского школьника начинается описанием нескольких месяцев его довоенного детства. В первые же дни после нападения Германии на СССР герою придётся вплотную столкнуться с фашистами, подобравшимися к Ленинграду. Маленькие вставки о будущем главного героя дают понять, что он выживет.</a:t>
            </a:r>
          </a:p>
          <a:p>
            <a:pPr algn="l"/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5980014" y="1717514"/>
            <a:ext cx="3141605" cy="1183976"/>
          </a:xfrm>
        </p:spPr>
        <p:txBody>
          <a:bodyPr/>
          <a:lstStyle/>
          <a:p>
            <a:r>
              <a:rPr lang="ru-RU" dirty="0"/>
              <a:t>В</a:t>
            </a:r>
            <a:r>
              <a:rPr lang="ru-RU" b="1" dirty="0"/>
              <a:t>асилий </a:t>
            </a:r>
            <a:r>
              <a:rPr lang="ru-RU" b="1" dirty="0" smtClean="0"/>
              <a:t>Клепов</a:t>
            </a:r>
          </a:p>
          <a:p>
            <a:r>
              <a:rPr lang="ru-RU" b="1" dirty="0" smtClean="0"/>
              <a:t>Тайна </a:t>
            </a:r>
            <a:r>
              <a:rPr lang="ru-RU" b="1" dirty="0"/>
              <a:t>золотой долины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>
          <a:xfrm>
            <a:off x="6489563" y="2901490"/>
            <a:ext cx="2632056" cy="2734928"/>
          </a:xfrm>
        </p:spPr>
        <p:txBody>
          <a:bodyPr>
            <a:normAutofit/>
          </a:bodyPr>
          <a:lstStyle/>
          <a:p>
            <a:r>
              <a:rPr lang="ru-RU" dirty="0"/>
              <a:t>К</a:t>
            </a:r>
            <a:r>
              <a:rPr lang="ru-RU" dirty="0" smtClean="0"/>
              <a:t>нига </a:t>
            </a:r>
            <a:r>
              <a:rPr lang="ru-RU" dirty="0"/>
              <a:t>эта — о приключениях в годы войны. Да, мальчишки всегда остаются мальчишками: они собираются на поиски сокровищ. Вот только истратить добытое золото планируют на танки, способные бить врага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20" y="1717514"/>
            <a:ext cx="2740602" cy="419654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8169" y="1717514"/>
            <a:ext cx="2898527" cy="41965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441" y="1688560"/>
            <a:ext cx="2983433" cy="42255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250663" y="1717514"/>
            <a:ext cx="299027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</a:rPr>
              <a:t>Татьяна </a:t>
            </a:r>
            <a:r>
              <a:rPr lang="ru-RU" dirty="0" smtClean="0">
                <a:solidFill>
                  <a:srgbClr val="C00000"/>
                </a:solidFill>
              </a:rPr>
              <a:t>Кудрявцева </a:t>
            </a:r>
            <a:r>
              <a:rPr lang="ru-RU" dirty="0">
                <a:solidFill>
                  <a:srgbClr val="C00000"/>
                </a:solidFill>
              </a:rPr>
              <a:t>Маленьких у войны не </a:t>
            </a:r>
            <a:r>
              <a:rPr lang="ru-RU" dirty="0" smtClean="0">
                <a:solidFill>
                  <a:srgbClr val="C00000"/>
                </a:solidFill>
              </a:rPr>
              <a:t>бывает</a:t>
            </a:r>
          </a:p>
          <a:p>
            <a:r>
              <a:rPr lang="ru-RU" sz="1200" dirty="0" smtClean="0"/>
              <a:t>Эта </a:t>
            </a:r>
            <a:r>
              <a:rPr lang="ru-RU" sz="1200" dirty="0"/>
              <a:t>книга — про маленьких, которых судьба заставила стать взрослыми. Истории обычных ребят, вынужденных не понаслышке узнать, что такое война и что такое блокада, не оставят ни одно сердце равнодушным. Как неравнодушными оставались в те страшные дни маленькие герои этой книги: в блокадном кольце и на передовой, в оккупации и в эвакуации они продолжали читать и рисовать, сочинять стихи и музыку, петь, снимать кино и танцевать. А ещё — верить и с каждым своим шагом приближать Победу.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/>
          <a:srcRect l="26298" t="6024" r="4611" b="340"/>
          <a:stretch/>
        </p:blipFill>
        <p:spPr>
          <a:xfrm>
            <a:off x="9177390" y="1717514"/>
            <a:ext cx="3146104" cy="426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71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Рядом с отцами на защите родины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73892" y="1948873"/>
            <a:ext cx="3377094" cy="690784"/>
          </a:xfrm>
        </p:spPr>
        <p:txBody>
          <a:bodyPr/>
          <a:lstStyle/>
          <a:p>
            <a:r>
              <a:rPr lang="ru-RU" b="1" dirty="0"/>
              <a:t>Надежда </a:t>
            </a:r>
            <a:r>
              <a:rPr lang="ru-RU" b="1" dirty="0" smtClean="0"/>
              <a:t>Надеждина</a:t>
            </a:r>
          </a:p>
          <a:p>
            <a:r>
              <a:rPr lang="ru-RU" b="1" dirty="0" smtClean="0"/>
              <a:t>Партизанка </a:t>
            </a:r>
            <a:r>
              <a:rPr lang="ru-RU" b="1" dirty="0"/>
              <a:t>Лара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15"/>
          </p:nvPr>
        </p:nvSpPr>
        <p:spPr>
          <a:xfrm>
            <a:off x="3067" y="2639657"/>
            <a:ext cx="3310128" cy="273492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Повесть о Ларисе Михеенко, обыкновенной девочке, которая во время войны оказалась в оккупации и не смирилась с тем, что фашисты убивают её односельчан, отправляют молодежь в Германию. Вместе с подругами она ушла в лес к партизанам. Лара была связной, добывала и доставляла в отряд сведения, которые помогали бороться с врагами.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107786" y="2006134"/>
            <a:ext cx="3310128" cy="576262"/>
          </a:xfrm>
        </p:spPr>
        <p:txBody>
          <a:bodyPr/>
          <a:lstStyle/>
          <a:p>
            <a:r>
              <a:rPr lang="ru-RU" sz="2000" b="1" dirty="0"/>
              <a:t>Людмила </a:t>
            </a:r>
            <a:r>
              <a:rPr lang="ru-RU" sz="2000" b="1" dirty="0" smtClean="0"/>
              <a:t>Никольская</a:t>
            </a:r>
          </a:p>
          <a:p>
            <a:r>
              <a:rPr lang="ru-RU" sz="2000" b="1" dirty="0" smtClean="0"/>
              <a:t>Должна </a:t>
            </a:r>
            <a:r>
              <a:rPr lang="ru-RU" sz="2000" b="1" dirty="0"/>
              <a:t>остаться живой</a:t>
            </a:r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3230610" y="2650908"/>
            <a:ext cx="3310128" cy="273492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dirty="0"/>
              <a:t>До войны Майя мечтала вступить в тимуровский отряд, но была мала, а в первую блокадную зиму её план наконец осуществляется. Многие из новых знакомых Майи изнурены голодом, и она берётся им помогать: кому натаскать воды, кому добыть еды… Девятилетняя девочка становится ангелом-хранителем для обессиленных беззащитных стариков и малышей, проявляет удивительную силу духа, честность и отвагу.</a:t>
            </a:r>
          </a:p>
          <a:p>
            <a:pPr algn="l"/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7040827" y="1948873"/>
            <a:ext cx="3599053" cy="576262"/>
          </a:xfrm>
        </p:spPr>
        <p:txBody>
          <a:bodyPr/>
          <a:lstStyle/>
          <a:p>
            <a:pPr algn="l"/>
            <a:r>
              <a:rPr lang="ru-RU" sz="1800" b="1" dirty="0" smtClean="0"/>
              <a:t>Нина Ефремова</a:t>
            </a:r>
          </a:p>
          <a:p>
            <a:pPr algn="l"/>
            <a:r>
              <a:rPr lang="ru-RU" sz="1800" b="1" dirty="0" smtClean="0"/>
              <a:t>Орленок в небе</a:t>
            </a:r>
            <a:endParaRPr lang="ru-RU" sz="18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>
          <a:xfrm>
            <a:off x="6417914" y="2639657"/>
            <a:ext cx="3310128" cy="2734928"/>
          </a:xfrm>
        </p:spPr>
        <p:txBody>
          <a:bodyPr/>
          <a:lstStyle/>
          <a:p>
            <a:r>
              <a:rPr lang="ru-RU" dirty="0"/>
              <a:t>Документальные рассказы о юных покорителях неба, об их учёбе, буднях и первых боевых вылетах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521" y="1906068"/>
            <a:ext cx="2757571" cy="42501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195" y="1880570"/>
            <a:ext cx="3146719" cy="42756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756" y="1820207"/>
            <a:ext cx="2874252" cy="424311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9703468" y="1820207"/>
            <a:ext cx="2488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Эдуард </a:t>
            </a:r>
            <a:r>
              <a:rPr lang="ru-RU" dirty="0" err="1" smtClean="0">
                <a:solidFill>
                  <a:schemeClr val="accent1"/>
                </a:solidFill>
              </a:rPr>
              <a:t>Веркин</a:t>
            </a:r>
            <a:endParaRPr lang="ru-RU" dirty="0" smtClean="0">
              <a:solidFill>
                <a:schemeClr val="accent1"/>
              </a:solidFill>
            </a:endParaRPr>
          </a:p>
          <a:p>
            <a:r>
              <a:rPr lang="ru-RU" dirty="0" smtClean="0">
                <a:solidFill>
                  <a:schemeClr val="accent1"/>
                </a:solidFill>
              </a:rPr>
              <a:t>Облачный </a:t>
            </a:r>
            <a:r>
              <a:rPr lang="ru-RU" dirty="0">
                <a:solidFill>
                  <a:schemeClr val="accent1"/>
                </a:solidFill>
              </a:rPr>
              <a:t>полк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645458" y="2676616"/>
            <a:ext cx="22513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«Облачный полк» — современная книга о войне и её героях, книга о судьбах, о долге и, конечно, о мужестве жить. Это книга, написанная в лучших традициях отечественной прозы для юношества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850" y="1837765"/>
            <a:ext cx="2792010" cy="407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0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711872" cy="115196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Животные – участники Великой Отечественной </a:t>
            </a:r>
            <a:r>
              <a:rPr lang="ru-RU" b="1" dirty="0" smtClean="0"/>
              <a:t>войны</a:t>
            </a:r>
            <a:br>
              <a:rPr lang="ru-RU" b="1" dirty="0" smtClean="0"/>
            </a:br>
            <a:r>
              <a:rPr lang="ru-RU" sz="1600" dirty="0">
                <a:hlinkClick r:id="rId2"/>
              </a:rPr>
              <a:t>ПЕСНЯ ФРОНТОВЫХ СОБАК - смотреть онлайн в поиске Яндекса по Видео</a:t>
            </a:r>
            <a:endParaRPr lang="ru-RU" sz="1600" dirty="0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5920509" y="2142836"/>
            <a:ext cx="5159998" cy="32317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Во время Великой Отечественной войны за мир сражался весь Советский Союз. И речь не только о людях. Двигаться к победе помогали и четвероногие друзья человека. Рассказываем истории об удивительно умных, чутких и героических пушистых помощниках, благодаря которым были спасены десятки, а то и сотни человек.  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5054"/>
            <a:ext cx="3077280" cy="173097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7280" y="2018233"/>
            <a:ext cx="2703654" cy="17404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88" y="3624218"/>
            <a:ext cx="2937705" cy="202164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1259" y="3726024"/>
            <a:ext cx="2909675" cy="179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24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7111" y="1846158"/>
            <a:ext cx="3310128" cy="576262"/>
          </a:xfrm>
        </p:spPr>
        <p:txBody>
          <a:bodyPr/>
          <a:lstStyle/>
          <a:p>
            <a:r>
              <a:rPr lang="ru-RU" dirty="0"/>
              <a:t>Виктор Кокосов. Животные на войне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15"/>
          </p:nvPr>
        </p:nvSpPr>
        <p:spPr>
          <a:xfrm>
            <a:off x="417813" y="2512288"/>
            <a:ext cx="3310128" cy="273492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Как </a:t>
            </a:r>
            <a:r>
              <a:rPr lang="ru-RU" dirty="0"/>
              <a:t>птицы и звери помогли нашей армии </a:t>
            </a:r>
            <a:r>
              <a:rPr lang="ru-RU" dirty="0" err="1"/>
              <a:t>победить.Победа</a:t>
            </a:r>
            <a:r>
              <a:rPr lang="ru-RU" dirty="0"/>
              <a:t> в Великой Отечественной войне — одно из главных событий в истории нашей страны. За Победу сражались миллионы </a:t>
            </a:r>
            <a:r>
              <a:rPr lang="ru-RU" dirty="0" err="1"/>
              <a:t>солдатна</a:t>
            </a:r>
            <a:r>
              <a:rPr lang="ru-RU" dirty="0"/>
              <a:t> фронте, мирных граждан в тылу и… животных и птиц! </a:t>
            </a:r>
            <a:r>
              <a:rPr lang="ru-RU" dirty="0" err="1"/>
              <a:t>Четвероногиеи</a:t>
            </a:r>
            <a:r>
              <a:rPr lang="ru-RU" dirty="0"/>
              <a:t> крылатые бойцы наравне с людьми участвовали в опаснейших военных операциях, доставляли важные грузы, работали минёрами и разведчиками, связистами и санитарами. Писатель Виктор Кокосов </a:t>
            </a:r>
            <a:r>
              <a:rPr lang="ru-RU" dirty="0" err="1"/>
              <a:t>собралистории</a:t>
            </a:r>
            <a:r>
              <a:rPr lang="ru-RU" dirty="0"/>
              <a:t> о собаках, кошках, лошадях, ослах, лосях, голубях, </a:t>
            </a:r>
            <a:r>
              <a:rPr lang="ru-RU" dirty="0" err="1"/>
              <a:t>верблюдахи</a:t>
            </a:r>
            <a:r>
              <a:rPr lang="ru-RU" dirty="0"/>
              <a:t> даже одном козле, из которых читатели узнают, насколько важными ценным был вклад животных в нашу Победу.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76625" y="1788674"/>
            <a:ext cx="3310128" cy="1189548"/>
          </a:xfrm>
        </p:spPr>
        <p:txBody>
          <a:bodyPr/>
          <a:lstStyle/>
          <a:p>
            <a:r>
              <a:rPr lang="ru-RU" dirty="0">
                <a:hlinkClick r:id="rId2" tooltip="Борис Сопельняк"/>
              </a:rPr>
              <a:t>Борис </a:t>
            </a:r>
            <a:r>
              <a:rPr lang="ru-RU" dirty="0" err="1">
                <a:hlinkClick r:id="rId2" tooltip="Борис Сопельняк"/>
              </a:rPr>
              <a:t>Сопельняк</a:t>
            </a:r>
            <a:endParaRPr lang="ru-RU" dirty="0"/>
          </a:p>
          <a:p>
            <a:r>
              <a:rPr lang="ru-RU" dirty="0"/>
              <a:t>Рядовой Рекс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16"/>
          </p:nvPr>
        </p:nvSpPr>
        <p:spPr>
          <a:xfrm>
            <a:off x="5876625" y="2349583"/>
            <a:ext cx="3310128" cy="273492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Не думал, не гадал командир дивизионной разведки капитан Громов, что когда-нибудь придется ему брать такого странного "языка"... о четырех ногах! В одной из ночных вылазок на его возвращавшихся с задания разведчиков внезапно напал здоровенный пес. Собаку подстрелили, но когда вернулись за оставленным из-за обстрела пленным немецким офицером, оказалось, что она жива. Громов решил выходить "немца" и попробовать "</a:t>
            </a:r>
            <a:r>
              <a:rPr lang="ru-RU" dirty="0" err="1"/>
              <a:t>перевербовать</a:t>
            </a:r>
            <a:r>
              <a:rPr lang="ru-RU" dirty="0"/>
              <a:t>", сделав из врага верного боевого товарища...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042" y="467054"/>
            <a:ext cx="9247264" cy="103543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4000" dirty="0"/>
              <a:t>Животные на войне</a:t>
            </a:r>
            <a:r>
              <a:rPr lang="ru-RU" sz="4000" dirty="0" smtClean="0"/>
              <a:t>:</a:t>
            </a:r>
            <a:br>
              <a:rPr lang="ru-RU" sz="4000" dirty="0" smtClean="0"/>
            </a:br>
            <a:r>
              <a:rPr lang="ru-RU" sz="4000" dirty="0" smtClean="0"/>
              <a:t>От </a:t>
            </a:r>
            <a:r>
              <a:rPr lang="ru-RU" sz="4000" dirty="0"/>
              <a:t>верблюдов и коней до котов и голубей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650" y="1788674"/>
            <a:ext cx="2525508" cy="32958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6753" y="1770964"/>
            <a:ext cx="2466975" cy="376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641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625" y="113146"/>
            <a:ext cx="10396882" cy="1151965"/>
          </a:xfrm>
        </p:spPr>
        <p:txBody>
          <a:bodyPr/>
          <a:lstStyle/>
          <a:p>
            <a:pPr algn="ctr"/>
            <a:r>
              <a:rPr lang="ru-RU" dirty="0" smtClean="0"/>
              <a:t>Ссылки на библиотеки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685800" y="1265111"/>
            <a:ext cx="10394707" cy="3311189"/>
          </a:xfrm>
        </p:spPr>
        <p:txBody>
          <a:bodyPr>
            <a:normAutofit fontScale="70000" lnSpcReduction="20000"/>
          </a:bodyPr>
          <a:lstStyle/>
          <a:p>
            <a:r>
              <a:rPr lang="ru-RU" sz="1600" dirty="0">
                <a:hlinkClick r:id="rId2"/>
              </a:rPr>
              <a:t>Читать онлайн ««Т-34». Памятник </a:t>
            </a:r>
            <a:r>
              <a:rPr lang="ru-RU" sz="1600" dirty="0" err="1">
                <a:hlinkClick r:id="rId2"/>
              </a:rPr>
              <a:t>forever</a:t>
            </a:r>
            <a:r>
              <a:rPr lang="ru-RU" sz="1600" dirty="0">
                <a:hlinkClick r:id="rId2"/>
              </a:rPr>
              <a:t>», Эдуард </a:t>
            </a:r>
            <a:r>
              <a:rPr lang="ru-RU" sz="1600" dirty="0" err="1">
                <a:hlinkClick r:id="rId2"/>
              </a:rPr>
              <a:t>Веркин</a:t>
            </a:r>
            <a:r>
              <a:rPr lang="ru-RU" sz="1600" dirty="0">
                <a:hlinkClick r:id="rId2"/>
              </a:rPr>
              <a:t> – </a:t>
            </a:r>
            <a:r>
              <a:rPr lang="ru-RU" sz="1600" dirty="0" err="1" smtClean="0">
                <a:hlinkClick r:id="rId2"/>
              </a:rPr>
              <a:t>Литрес</a:t>
            </a:r>
            <a:endParaRPr lang="ru-RU" sz="1600" dirty="0" smtClean="0"/>
          </a:p>
          <a:p>
            <a:r>
              <a:rPr lang="ru-RU" sz="1600" dirty="0">
                <a:hlinkClick r:id="rId3"/>
              </a:rPr>
              <a:t>Читать онлайн «Облачный полк», Эдуард </a:t>
            </a:r>
            <a:r>
              <a:rPr lang="ru-RU" sz="1600" dirty="0" err="1">
                <a:hlinkClick r:id="rId3"/>
              </a:rPr>
              <a:t>Веркин</a:t>
            </a:r>
            <a:r>
              <a:rPr lang="ru-RU" sz="1600" dirty="0">
                <a:hlinkClick r:id="rId3"/>
              </a:rPr>
              <a:t> – </a:t>
            </a:r>
            <a:r>
              <a:rPr lang="ru-RU" sz="1600" dirty="0" err="1" smtClean="0">
                <a:hlinkClick r:id="rId3"/>
              </a:rPr>
              <a:t>Литрес</a:t>
            </a:r>
            <a:r>
              <a:rPr lang="ru-RU" sz="1600" dirty="0" smtClean="0"/>
              <a:t>, </a:t>
            </a:r>
          </a:p>
          <a:p>
            <a:r>
              <a:rPr lang="en-US" sz="1600" dirty="0" smtClean="0"/>
              <a:t>https</a:t>
            </a:r>
            <a:r>
              <a:rPr lang="en-US" sz="1600" dirty="0"/>
              <a:t>://mp3song.cc/mp3/%D1%8D%D0%B4%D1%83%D0%B0%D1%80%D0%B4-%D0%BD%D0%B8%D0%BA%D0%BE%D0%BB%D0%B0%D0%B5%D0%B2%D0%B8%D1%87-%D0%B2%D0%B5%D1%80%D0%BA%D0%B8%D0%BD-%D0%BE%D0%B1%D0%BB%D0%B0%D1%87%D0%BD%D1%8B%D0%B9-%D0%BF%D0%BE%D0%BB%D0%BA.html?ysclid=m8e7454jn0360764885</a:t>
            </a:r>
            <a:endParaRPr lang="ru-RU" sz="1600" dirty="0" smtClean="0"/>
          </a:p>
          <a:p>
            <a:r>
              <a:rPr lang="ru-RU" sz="1600" dirty="0">
                <a:hlinkClick r:id="rId4"/>
              </a:rPr>
              <a:t>Федор </a:t>
            </a:r>
            <a:r>
              <a:rPr lang="ru-RU" sz="1600" dirty="0" err="1">
                <a:hlinkClick r:id="rId4"/>
              </a:rPr>
              <a:t>Кнорре</a:t>
            </a:r>
            <a:r>
              <a:rPr lang="ru-RU" sz="1600" dirty="0">
                <a:hlinkClick r:id="rId4"/>
              </a:rPr>
              <a:t> - Оля читать </a:t>
            </a:r>
            <a:r>
              <a:rPr lang="ru-RU" sz="1600" dirty="0" smtClean="0">
                <a:hlinkClick r:id="rId4"/>
              </a:rPr>
              <a:t>онлайн</a:t>
            </a:r>
            <a:endParaRPr lang="ru-RU" sz="1600" dirty="0" smtClean="0"/>
          </a:p>
          <a:p>
            <a:r>
              <a:rPr lang="ru-RU" sz="1600" dirty="0">
                <a:hlinkClick r:id="rId5"/>
              </a:rPr>
              <a:t>ВОЕННАЯ ЛИТЕРАТУРА --[ Проза ]-- Козлов В. Ф. Витька с Чапаевской </a:t>
            </a:r>
            <a:r>
              <a:rPr lang="ru-RU" sz="1600" dirty="0" smtClean="0">
                <a:hlinkClick r:id="rId5"/>
              </a:rPr>
              <a:t>улицы</a:t>
            </a:r>
            <a:endParaRPr lang="ru-RU" sz="1600" dirty="0" smtClean="0"/>
          </a:p>
          <a:p>
            <a:r>
              <a:rPr lang="ru-RU" sz="1600" dirty="0">
                <a:hlinkClick r:id="rId6"/>
              </a:rPr>
              <a:t>Виктор Драгунский - Он упал на траву… читать </a:t>
            </a:r>
            <a:r>
              <a:rPr lang="ru-RU" sz="1600" dirty="0" smtClean="0">
                <a:hlinkClick r:id="rId6"/>
              </a:rPr>
              <a:t>онлайн</a:t>
            </a:r>
            <a:endParaRPr lang="ru-RU" sz="1600" dirty="0" smtClean="0"/>
          </a:p>
          <a:p>
            <a:r>
              <a:rPr lang="ru-RU" sz="1600" dirty="0">
                <a:hlinkClick r:id="rId7"/>
              </a:rPr>
              <a:t>Книга: Мы шли под грохот канонады - Юрий Иванов. Купить книгу, читать рецензии | </a:t>
            </a:r>
            <a:r>
              <a:rPr lang="ru-RU" sz="1600" dirty="0" smtClean="0">
                <a:hlinkClick r:id="rId7"/>
              </a:rPr>
              <a:t>Лабиринт</a:t>
            </a:r>
            <a:endParaRPr lang="ru-RU" sz="1600" dirty="0" smtClean="0"/>
          </a:p>
          <a:p>
            <a:r>
              <a:rPr lang="ru-RU" sz="1600" dirty="0">
                <a:hlinkClick r:id="rId8"/>
              </a:rPr>
              <a:t>Василий Клепов - Тайна Золотой Долины читать </a:t>
            </a:r>
            <a:r>
              <a:rPr lang="ru-RU" sz="1600" dirty="0" smtClean="0">
                <a:hlinkClick r:id="rId8"/>
              </a:rPr>
              <a:t>онлайн</a:t>
            </a:r>
            <a:endParaRPr lang="ru-RU" sz="1600" dirty="0" smtClean="0"/>
          </a:p>
          <a:p>
            <a:r>
              <a:rPr lang="ru-RU" sz="1600" dirty="0">
                <a:hlinkClick r:id="rId9"/>
              </a:rPr>
              <a:t>Читать онлайн «Партизанка Лара», Надежда Надеждина – </a:t>
            </a:r>
            <a:r>
              <a:rPr lang="ru-RU" sz="1600" dirty="0" err="1" smtClean="0">
                <a:hlinkClick r:id="rId9"/>
              </a:rPr>
              <a:t>Литрес</a:t>
            </a:r>
            <a:endParaRPr lang="ru-RU" sz="1600" dirty="0" smtClean="0"/>
          </a:p>
          <a:p>
            <a:r>
              <a:rPr lang="ru-RU" sz="1600" dirty="0">
                <a:hlinkClick r:id="rId10"/>
              </a:rPr>
              <a:t>Должна остаться </a:t>
            </a:r>
            <a:r>
              <a:rPr lang="ru-RU" sz="1600" dirty="0" smtClean="0">
                <a:hlinkClick r:id="rId10"/>
              </a:rPr>
              <a:t>живой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176438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algn="ctr"/>
            <a:r>
              <a:rPr lang="ru-RU" sz="4000" dirty="0"/>
              <a:t>Использованные материалы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dirty="0" smtClean="0"/>
              <a:t>1.Детям </a:t>
            </a:r>
            <a:r>
              <a:rPr lang="ru-RU" dirty="0"/>
              <a:t>о войне: 7 важных книг на непростую тему | Издательство АСТ (ast.ru)</a:t>
            </a:r>
          </a:p>
          <a:p>
            <a:r>
              <a:rPr lang="ru-RU" dirty="0"/>
              <a:t>2. www.labirint.ru/books/801281/</a:t>
            </a:r>
          </a:p>
          <a:p>
            <a:r>
              <a:rPr lang="ru-RU" dirty="0"/>
              <a:t>3. 10 книг для подростков о Великой Отечественной.. | Лабиринт Дети | </a:t>
            </a:r>
            <a:r>
              <a:rPr lang="ru-RU" dirty="0" err="1"/>
              <a:t>ВКонтакте</a:t>
            </a:r>
            <a:r>
              <a:rPr lang="ru-RU" dirty="0"/>
              <a:t> (vk.com</a:t>
            </a:r>
            <a:r>
              <a:rPr lang="ru-RU" dirty="0" smtClean="0"/>
              <a:t>)</a:t>
            </a:r>
          </a:p>
          <a:p>
            <a:r>
              <a:rPr lang="ru-RU" dirty="0">
                <a:hlinkClick r:id="rId2"/>
              </a:rPr>
              <a:t>https://barnaul.press</a:t>
            </a:r>
            <a:r>
              <a:rPr lang="ru-RU" dirty="0" smtClean="0">
                <a:hlinkClick r:id="rId2"/>
              </a:rPr>
              <a:t>/</a:t>
            </a:r>
            <a:endParaRPr lang="ru-RU" dirty="0" smtClean="0"/>
          </a:p>
          <a:p>
            <a:r>
              <a:rPr lang="ru-RU" dirty="0">
                <a:hlinkClick r:id="rId3"/>
              </a:rPr>
              <a:t>Обращение Левитана 22 Июня 1941 года. Объявление о начале войны — Видео от </a:t>
            </a:r>
            <a:r>
              <a:rPr lang="ru-RU" dirty="0" err="1">
                <a:hlinkClick r:id="rId3"/>
              </a:rPr>
              <a:t>Ждон</a:t>
            </a:r>
            <a:r>
              <a:rPr lang="ru-RU" dirty="0">
                <a:hlinkClick r:id="rId3"/>
              </a:rPr>
              <a:t> </a:t>
            </a:r>
            <a:r>
              <a:rPr lang="ru-RU" dirty="0" err="1">
                <a:hlinkClick r:id="rId3"/>
              </a:rPr>
              <a:t>Сильверчук</a:t>
            </a:r>
            <a:r>
              <a:rPr lang="ru-RU" dirty="0">
                <a:hlinkClick r:id="rId3"/>
              </a:rPr>
              <a:t> - смотреть онлайн в поиске Яндекса по Видео</a:t>
            </a:r>
            <a:endParaRPr lang="ru-RU" dirty="0" smtClean="0"/>
          </a:p>
          <a:p>
            <a:r>
              <a:rPr lang="en-US" dirty="0">
                <a:hlinkClick r:id="rId4"/>
              </a:rPr>
              <a:t>https://yandex.ru/video/preview/13800461780425821633</a:t>
            </a:r>
            <a:endParaRPr lang="ru-RU" dirty="0" smtClean="0"/>
          </a:p>
          <a:p>
            <a:r>
              <a:rPr lang="ru-RU" dirty="0">
                <a:hlinkClick r:id="rId5"/>
              </a:rPr>
              <a:t>Мы этой памяти верны. Юным героям Великой Отечественной войны посвящается... - смотреть онлайн в поиске Яндекса по Видео</a:t>
            </a:r>
            <a:endParaRPr lang="ru-RU" dirty="0" smtClean="0"/>
          </a:p>
          <a:p>
            <a:r>
              <a:rPr lang="ru-RU" dirty="0">
                <a:hlinkClick r:id="rId6"/>
              </a:rPr>
              <a:t>ПЕСНЯ ФРОНТОВЫХ СОБАК - смотреть онлайн в поиске Яндекса по Видео</a:t>
            </a:r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составитель выставки педагог-библиотекарь Рахимова Р.Р.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274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Сохранить память о войне и ее героях нам помогают книги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1" y="2466108"/>
            <a:ext cx="10323944" cy="240047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Книги </a:t>
            </a:r>
            <a:r>
              <a:rPr lang="ru-RU" dirty="0"/>
              <a:t>о войне нужно обязательно читать, через них передается память, уважение к подвигу, который совершили наши бабушки и дедушки, на их жизненных примерах мы учимся быть </a:t>
            </a:r>
            <a:r>
              <a:rPr lang="ru-RU" dirty="0" smtClean="0"/>
              <a:t>людьми</a:t>
            </a:r>
          </a:p>
          <a:p>
            <a:r>
              <a:rPr lang="ru-RU" dirty="0"/>
              <a:t>Подростки, эвакуированные из зоны боевых действий, оставшиеся во вражеском тылу или блокадном Ленинграде, и сегодняшние ребята, отстаивающие память о том далёком времени — что их объединяет? Выросшие в разных временных условиях, они похожи своим отношением к жизни, чувством причастности. Им не всё равно, в каком мире они будут жить завтра, и для них «любовь к Родине» и «патриотизм» не отвлечённые понятия. В этой подборке, адресованной ученикам средних и старших классов, — истории ровесников, доказавших это своей жизнью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ru-RU" dirty="0" err="1">
                <a:hlinkClick r:id="rId2"/>
              </a:rPr>
              <a:t>разговорыоважном.рф</a:t>
            </a:r>
            <a:r>
              <a:rPr lang="ru-RU" dirty="0">
                <a:hlinkClick r:id="rId2"/>
              </a:rPr>
              <a:t>/27-01-2025/</a:t>
            </a:r>
            <a:r>
              <a:rPr lang="en-US" dirty="0">
                <a:hlinkClick r:id="rId2"/>
              </a:rPr>
              <a:t>dni-voinskoj-slavy-Rossii.mp4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614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Почему мы должны читать?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1" y="1375418"/>
            <a:ext cx="10394707" cy="331118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 smtClean="0"/>
              <a:t> </a:t>
            </a:r>
            <a:r>
              <a:rPr lang="ru-RU" sz="2800" dirty="0"/>
              <a:t>Война – это не только прошлое. Это уроки, которые важно помнить.</a:t>
            </a:r>
          </a:p>
          <a:p>
            <a:r>
              <a:rPr lang="ru-RU" sz="2800" dirty="0" smtClean="0"/>
              <a:t>Современные </a:t>
            </a:r>
            <a:r>
              <a:rPr lang="ru-RU" sz="2800" dirty="0"/>
              <a:t>авторы помогают нам увидеть войну по-новому, через призму XXI века.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Они исследуют сложные вопросы морали, психологии и человеческих отношений в экстремальных условиях.</a:t>
            </a:r>
          </a:p>
        </p:txBody>
      </p:sp>
    </p:spTree>
    <p:extLst>
      <p:ext uri="{BB962C8B-B14F-4D97-AF65-F5344CB8AC3E}">
        <p14:creationId xmlns:p14="http://schemas.microsoft.com/office/powerpoint/2010/main" val="171412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203201"/>
            <a:ext cx="10396882" cy="858982"/>
          </a:xfrm>
        </p:spPr>
        <p:txBody>
          <a:bodyPr/>
          <a:lstStyle/>
          <a:p>
            <a:pPr algn="ctr"/>
            <a:r>
              <a:rPr lang="ru-RU" dirty="0" smtClean="0"/>
              <a:t>Война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609" y="1436597"/>
            <a:ext cx="2966733" cy="3541537"/>
          </a:xfrm>
        </p:spPr>
      </p:pic>
      <p:sp>
        <p:nvSpPr>
          <p:cNvPr id="5" name="Прямоугольник 4"/>
          <p:cNvSpPr/>
          <p:nvPr/>
        </p:nvSpPr>
        <p:spPr>
          <a:xfrm>
            <a:off x="240144" y="1256146"/>
            <a:ext cx="342669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Великая Отечественная война. 1941-1945: рассказы, стихи, очерки, письма. </a:t>
            </a:r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основу книги легло огромное количество материалов из музейных и личных архивов. Отрывки из документов, историко-бытовые комментарии соседствуют со стихами, рассказами советских поэтов и писателей, очерками фронтовых корреспондентов. Ордена, медали и наградные листы сменяются диктантами из ученических тетрадей и письмами родных людей. На страницах уникального издания в объёмных иллюстрациях оживает четырёхлетний путь советского народа от начала Великой Отечественной войны до победного салюта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27089" y="2138901"/>
            <a:ext cx="291205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Подрастающее поколение узнает из этой книги о самой страшной войне за всю историю человечества. Для среднего школьного возраста. Серия "История России" - единственная в своем роде серия книг для детей, наиболее полно раскрывающая перед юным читателем весь уникальный мир русской истории. Серия выпускается с 1998 г. и насчитывает уже более 50 книг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370300" y="1374607"/>
            <a:ext cx="43760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Нерсесов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Яков 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Николаевич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147" y="1313622"/>
            <a:ext cx="3286125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02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22 июня 1941 года</a:t>
            </a:r>
            <a:endParaRPr lang="ru-RU" dirty="0"/>
          </a:p>
        </p:txBody>
      </p:sp>
      <p:pic>
        <p:nvPicPr>
          <p:cNvPr id="4" name="Юрий Левитан - 22 июня 1941. Война">
            <a:hlinkClick r:id="" action="ppaction://media"/>
          </p:cNvPr>
          <p:cNvPicPr>
            <a:picLocks noGrp="1" noChangeAspect="1"/>
          </p:cNvPicPr>
          <p:nvPr>
            <p:ph sz="quarter" idx="13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flipH="1">
            <a:off x="424874" y="5372822"/>
            <a:ext cx="2502766" cy="4064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999" y="1653309"/>
            <a:ext cx="4959351" cy="371951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449454" y="1533236"/>
            <a:ext cx="580967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 июня 1941 года началась Великая Отечественная война. Этот день вошел в календарь как День памяти и скорби.</a:t>
            </a:r>
          </a:p>
          <a:p>
            <a:endParaRPr lang="ru-RU" dirty="0"/>
          </a:p>
          <a:p>
            <a:r>
              <a:rPr lang="ru-RU" dirty="0"/>
              <a:t>На рассвете 22 июня 1941 года фашистская Германия нанесла первые массированные удары по территории Советского Союза</a:t>
            </a:r>
            <a:r>
              <a:rPr lang="ru-RU" dirty="0" smtClean="0"/>
              <a:t>.</a:t>
            </a:r>
          </a:p>
          <a:p>
            <a:r>
              <a:rPr lang="ru-RU" dirty="0"/>
              <a:t>Великая Отечественная война продолжалась 1418 дней и ночей. Советский Союз потерял в ней около 27 миллионов человек – точные цифры подсчитать до сих пор невозможно. Великая Отечественная стала отдельной главой Второй мировой и её главным содержанием. В орбиту войны так или иначе были вовлечены более 60 стран, боевые действия велись не только в Европе, но и в Азии и Африке, на морских и океанских просторах</a:t>
            </a:r>
          </a:p>
        </p:txBody>
      </p:sp>
    </p:spTree>
    <p:extLst>
      <p:ext uri="{BB962C8B-B14F-4D97-AF65-F5344CB8AC3E}">
        <p14:creationId xmlns:p14="http://schemas.microsoft.com/office/powerpoint/2010/main" val="789059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928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251" y="697762"/>
            <a:ext cx="10394706" cy="1151965"/>
          </a:xfrm>
        </p:spPr>
        <p:txBody>
          <a:bodyPr/>
          <a:lstStyle/>
          <a:p>
            <a:pPr algn="ctr"/>
            <a:r>
              <a:rPr lang="tt-RU" dirty="0" smtClean="0"/>
              <a:t>“Завтра </a:t>
            </a:r>
            <a:r>
              <a:rPr lang="tt-RU" dirty="0"/>
              <a:t>была война</a:t>
            </a:r>
            <a:r>
              <a:rPr lang="tt-RU" dirty="0" smtClean="0"/>
              <a:t>...”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9639" y="1515551"/>
            <a:ext cx="2103556" cy="1032376"/>
          </a:xfrm>
        </p:spPr>
        <p:txBody>
          <a:bodyPr/>
          <a:lstStyle/>
          <a:p>
            <a:endParaRPr lang="ru-RU" sz="1800" dirty="0" smtClean="0"/>
          </a:p>
          <a:p>
            <a:r>
              <a:rPr lang="ru-RU" sz="1600" dirty="0" smtClean="0"/>
              <a:t>Виктор Драгунский </a:t>
            </a:r>
          </a:p>
          <a:p>
            <a:r>
              <a:rPr lang="ru-RU" sz="1600" dirty="0" smtClean="0"/>
              <a:t>Он </a:t>
            </a:r>
            <a:r>
              <a:rPr lang="ru-RU" sz="1600" dirty="0"/>
              <a:t>упал на траву…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15"/>
          </p:nvPr>
        </p:nvSpPr>
        <p:spPr>
          <a:xfrm>
            <a:off x="97182" y="2303841"/>
            <a:ext cx="2152648" cy="307805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Митя </a:t>
            </a:r>
            <a:r>
              <a:rPr lang="ru-RU" dirty="0"/>
              <a:t>Королёв работает декоратором в театре и влюблён. Его не призвали в армию из-за хромоты, но он тогда не очень и расстроился. Он же не знал, что будет война. А теперь его не берут на фронт, но, как всех немощных, отправляют рыть окопы под Москвой.</a:t>
            </a:r>
            <a:br>
              <a:rPr lang="ru-RU" dirty="0"/>
            </a:br>
            <a:r>
              <a:rPr lang="ru-RU" dirty="0"/>
              <a:t>Осень 1941-го, враг совсем рядом, волна немецкого наступления докатилась и до свежевырытых окопов, и до народных ополченцев, у которых ни оружия, ни навыков войны - одни лопаты…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2507299" y="1930485"/>
            <a:ext cx="3003311" cy="983477"/>
          </a:xfrm>
        </p:spPr>
        <p:txBody>
          <a:bodyPr/>
          <a:lstStyle/>
          <a:p>
            <a:r>
              <a:rPr lang="ru-RU" sz="1800" dirty="0" smtClean="0"/>
              <a:t>Николай Внуков</a:t>
            </a:r>
          </a:p>
          <a:p>
            <a:r>
              <a:rPr lang="ru-RU" sz="1800" dirty="0" smtClean="0"/>
              <a:t>Наша </a:t>
            </a:r>
            <a:r>
              <a:rPr lang="ru-RU" sz="1800" dirty="0"/>
              <a:t>восемнадцатая осень</a:t>
            </a:r>
            <a:endParaRPr lang="ru-RU" sz="1800" b="1" dirty="0"/>
          </a:p>
          <a:p>
            <a:endParaRPr lang="ru-RU" sz="1800" dirty="0"/>
          </a:p>
        </p:txBody>
      </p:sp>
      <p:sp>
        <p:nvSpPr>
          <p:cNvPr id="8" name="Текст 7"/>
          <p:cNvSpPr>
            <a:spLocks noGrp="1"/>
          </p:cNvSpPr>
          <p:nvPr>
            <p:ph type="body" sz="half" idx="16"/>
          </p:nvPr>
        </p:nvSpPr>
        <p:spPr>
          <a:xfrm>
            <a:off x="2704493" y="2504644"/>
            <a:ext cx="2739189" cy="3279779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dirty="0" smtClean="0"/>
              <a:t>Еще </a:t>
            </a:r>
            <a:r>
              <a:rPr lang="ru-RU" dirty="0"/>
              <a:t>вчера Ларька переживал из-за оценки по математике, да так, что кошмары снились, а сегодня уже получил повестку на фронт. Вчерашние одноклассники будут шутить и подкалывать друг друга на призывном пункте, словно война еще где-то далеко, еще в другом, страшном мире. Но общие воспоминания о походах в горы, танцах и первых влюбленностях резко оборвет реальность первого жестокого боя. Взрослая жизнь начнется внезапно и страшно - с грохота танков и разрыва снарядов.</a:t>
            </a:r>
            <a:endParaRPr lang="ru-RU" b="1" dirty="0"/>
          </a:p>
          <a:p>
            <a:pPr algn="l"/>
            <a:r>
              <a:rPr lang="ru-RU" dirty="0"/>
              <a:t> </a:t>
            </a:r>
            <a:endParaRPr lang="ru-RU" b="1" dirty="0"/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body" sz="quarter" idx="13"/>
          </p:nvPr>
        </p:nvSpPr>
        <p:spPr>
          <a:xfrm>
            <a:off x="5854156" y="1636774"/>
            <a:ext cx="2320018" cy="789930"/>
          </a:xfrm>
        </p:spPr>
        <p:txBody>
          <a:bodyPr>
            <a:normAutofit/>
          </a:bodyPr>
          <a:lstStyle/>
          <a:p>
            <a:r>
              <a:rPr lang="ru-RU" sz="1800" b="1" dirty="0"/>
              <a:t>Федор </a:t>
            </a:r>
            <a:r>
              <a:rPr lang="ru-RU" sz="1800" b="1" dirty="0" err="1" smtClean="0"/>
              <a:t>Кнорре</a:t>
            </a:r>
            <a:endParaRPr lang="ru-RU" sz="1800" b="1" dirty="0"/>
          </a:p>
          <a:p>
            <a:r>
              <a:rPr lang="ru-RU" sz="1800" b="1" dirty="0" smtClean="0"/>
              <a:t> </a:t>
            </a:r>
            <a:r>
              <a:rPr lang="ru-RU" sz="1800" b="1" dirty="0"/>
              <a:t>Оля</a:t>
            </a:r>
            <a:endParaRPr lang="ru-RU" sz="1100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17"/>
          </p:nvPr>
        </p:nvSpPr>
        <p:spPr>
          <a:xfrm>
            <a:off x="5857436" y="2743109"/>
            <a:ext cx="2381494" cy="2889414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dirty="0"/>
              <a:t>Оля — девочка с характером. Она остроумна, немного заносчива, упряма и порой совершает отчаянные поступки. Олины родители, как гласят цирковые афиши, — чудо-стрелки, знаменитые снайперы Родион и Елена Рытовы. Чудесный и странный мир цирка, мир волшебной сказки сочетается с обыденной, хотя и непростой жизнью в маленьком провинциальном городе; и на середине повести всё это сталкивается с датой 22 июня 1941 года</a:t>
            </a:r>
          </a:p>
          <a:p>
            <a:pPr algn="l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347" y="1755763"/>
            <a:ext cx="2485312" cy="37041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276" y="1738874"/>
            <a:ext cx="2514845" cy="373791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 flipH="1">
            <a:off x="9039331" y="1488981"/>
            <a:ext cx="24661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Вильям Козлов. </a:t>
            </a:r>
            <a:endParaRPr lang="ru-RU" sz="2000" b="1" dirty="0" smtClean="0">
              <a:solidFill>
                <a:srgbClr val="C00000"/>
              </a:solidFill>
              <a:latin typeface="Impact" panose="020B080603090205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Витька </a:t>
            </a:r>
            <a:r>
              <a:rPr lang="ru-RU" sz="2000" b="1" dirty="0">
                <a:solidFill>
                  <a:srgbClr val="C00000"/>
                </a:solidFill>
                <a:latin typeface="Impact" panose="020B080603090205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Чапаевской улицы</a:t>
            </a:r>
            <a:endParaRPr lang="ru-RU" sz="2000" b="1" dirty="0">
              <a:solidFill>
                <a:srgbClr val="C00000"/>
              </a:solidFill>
              <a:latin typeface="Impact" panose="020B080603090205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808011" y="2422224"/>
            <a:ext cx="288937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750"/>
              </a:spcAft>
            </a:pP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Отчаянные мальчишки Витька, Сашка и Гошка, умный Коля, красавица </a:t>
            </a:r>
            <a:r>
              <a:rPr lang="ru-RU" sz="1600" b="1" dirty="0" err="1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Аллочка</a:t>
            </a:r>
            <a:r>
              <a:rPr lang="ru-RU" sz="16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 и трогательная Люся — все они живут в одном доме на Чапаевской улице, учатся в одной школе и перешли в восьмой класс. Летом 1941 года они отправляются «за романтикой и испытаниями». Ребята пойдут в турпоход по мирной земле, а вернутся уже в войну…</a:t>
            </a:r>
            <a:endParaRPr lang="ru-RU" sz="1600" b="1" dirty="0"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9812" y="1738875"/>
            <a:ext cx="2579392" cy="37808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2444" y="1738875"/>
            <a:ext cx="2674269" cy="373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16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  <p:bldP spid="6" grpId="0" build="p"/>
      <p:bldP spid="8" grpId="0" build="p"/>
      <p:bldP spid="3" grpId="0" build="p"/>
      <p:bldP spid="9" grpId="0" build="p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Ленинградская блокада</a:t>
            </a:r>
            <a:br>
              <a:rPr lang="ru-RU" dirty="0" smtClean="0"/>
            </a:br>
            <a:r>
              <a:rPr lang="en-US" sz="1600" dirty="0">
                <a:hlinkClick r:id="rId2"/>
              </a:rPr>
              <a:t>https://yandex.ru/video/preview/13800461780425821633</a:t>
            </a:r>
            <a:endParaRPr lang="ru-RU" sz="1600" dirty="0"/>
          </a:p>
        </p:txBody>
      </p:sp>
      <p:sp>
        <p:nvSpPr>
          <p:cNvPr id="7" name="Текст 6"/>
          <p:cNvSpPr>
            <a:spLocks noGrp="1"/>
          </p:cNvSpPr>
          <p:nvPr>
            <p:ph sz="quarter" idx="13"/>
          </p:nvPr>
        </p:nvSpPr>
        <p:spPr>
          <a:xfrm>
            <a:off x="6243782" y="1939636"/>
            <a:ext cx="5347854" cy="35375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8 сентября </a:t>
            </a:r>
            <a:r>
              <a:rPr lang="ru-RU" dirty="0"/>
              <a:t>1941 года началась 872-дневная блокада </a:t>
            </a:r>
            <a:r>
              <a:rPr lang="ru-RU" dirty="0" smtClean="0"/>
              <a:t>Ленинграда</a:t>
            </a:r>
          </a:p>
          <a:p>
            <a:pPr marL="0" indent="0">
              <a:buNone/>
            </a:pPr>
            <a:r>
              <a:rPr lang="ru-RU" dirty="0"/>
              <a:t>В этот день начался один из самых трагических этапов Великой Отечественной войны – блокада Ленинграда. Мужественные жители города стойко выдержали 872 дня, в течение которых сообщение с остальной страной поддерживалось только по Ладожскому озеру и по воздуху. Блокада была снята 27 января 1944 </a:t>
            </a:r>
            <a:r>
              <a:rPr lang="ru-RU" dirty="0" smtClean="0"/>
              <a:t>года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607" y="2189018"/>
            <a:ext cx="4780567" cy="247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17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dirty="0" smtClean="0"/>
              <a:t>“Я говорю тебе из Лениграда...”</a:t>
            </a:r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idx="1"/>
          </p:nvPr>
        </p:nvSpPr>
        <p:spPr>
          <a:xfrm>
            <a:off x="0" y="1653309"/>
            <a:ext cx="2309091" cy="986348"/>
          </a:xfrm>
        </p:spPr>
        <p:txBody>
          <a:bodyPr/>
          <a:lstStyle/>
          <a:p>
            <a:r>
              <a:rPr lang="ru-RU" sz="1600" b="1" dirty="0"/>
              <a:t>Александр </a:t>
            </a:r>
            <a:r>
              <a:rPr lang="ru-RU" sz="1600" b="1" dirty="0" smtClean="0"/>
              <a:t>Крестинский </a:t>
            </a:r>
          </a:p>
          <a:p>
            <a:r>
              <a:rPr lang="ru-RU" sz="1600" b="1" dirty="0" smtClean="0"/>
              <a:t>Мальчики </a:t>
            </a:r>
            <a:r>
              <a:rPr lang="ru-RU" sz="1600" b="1" dirty="0"/>
              <a:t>из </a:t>
            </a:r>
            <a:r>
              <a:rPr lang="ru-RU" sz="1600" b="1" dirty="0" smtClean="0"/>
              <a:t>блокады</a:t>
            </a:r>
            <a:endParaRPr lang="ru-RU" sz="1600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half" idx="15"/>
          </p:nvPr>
        </p:nvSpPr>
        <p:spPr>
          <a:xfrm>
            <a:off x="120074" y="2538659"/>
            <a:ext cx="2801669" cy="312323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/>
              <a:t> Александр Алексеевич Крестинский — писатель, переживший в детстве блокаду. Рассказы и повесть, вошедшие в сборник, автобиографические; и всё же прежде всего это художественные тексты, адресованные подростку. Правдиво и просто рассказывают они о понятных юному читателю вещах: о мальчишеской дружбе и первой любви, о родительском самопожертвовании, о детстве и юности, пришедшихся на годы Ленинградской блокады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2660073" y="2063395"/>
            <a:ext cx="2105891" cy="576262"/>
          </a:xfrm>
        </p:spPr>
        <p:txBody>
          <a:bodyPr/>
          <a:lstStyle/>
          <a:p>
            <a:r>
              <a:rPr lang="ru-RU" sz="1800" b="1" dirty="0"/>
              <a:t>Герман </a:t>
            </a:r>
            <a:r>
              <a:rPr lang="ru-RU" sz="1800" b="1" dirty="0" smtClean="0"/>
              <a:t>Матвеев</a:t>
            </a:r>
          </a:p>
          <a:p>
            <a:r>
              <a:rPr lang="ru-RU" sz="1800" b="1" dirty="0" smtClean="0"/>
              <a:t>Тарантул</a:t>
            </a:r>
            <a:endParaRPr lang="ru-RU" sz="1800" dirty="0"/>
          </a:p>
        </p:txBody>
      </p:sp>
      <p:sp>
        <p:nvSpPr>
          <p:cNvPr id="18" name="Текст 17"/>
          <p:cNvSpPr>
            <a:spLocks noGrp="1"/>
          </p:cNvSpPr>
          <p:nvPr>
            <p:ph type="body" sz="half" idx="16"/>
          </p:nvPr>
        </p:nvSpPr>
        <p:spPr>
          <a:xfrm>
            <a:off x="2739785" y="2621747"/>
            <a:ext cx="2737380" cy="2835365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dirty="0" smtClean="0"/>
              <a:t>Действие </a:t>
            </a:r>
            <a:r>
              <a:rPr lang="ru-RU" dirty="0"/>
              <a:t>повести происходит в 1943 году в осаждённом фашистами Ленинграде. Из секретной информации становится известно, что в осаждённый город собирается прибыть жестокий и коварный шпион Тарантул. Советская контрразведка разрабатывает операцию, в которой по заданию майора госбезопасности принимают участие Миша Алексеев и команда его надёжных друзей. Подросткам предстоит проявить всё свое мужество, ловкость и хитрость, чтобы, рискуя жизнью, выловить группу фашистских агентов</a:t>
            </a:r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3"/>
          </p:nvPr>
        </p:nvSpPr>
        <p:spPr>
          <a:xfrm>
            <a:off x="5378617" y="1920853"/>
            <a:ext cx="2632364" cy="617806"/>
          </a:xfrm>
        </p:spPr>
        <p:txBody>
          <a:bodyPr/>
          <a:lstStyle/>
          <a:p>
            <a:r>
              <a:rPr lang="ru-RU" sz="1800" dirty="0"/>
              <a:t>Герман Матвеев: Зеленые цепочки</a:t>
            </a:r>
          </a:p>
        </p:txBody>
      </p:sp>
      <p:sp>
        <p:nvSpPr>
          <p:cNvPr id="19" name="Текст 18"/>
          <p:cNvSpPr>
            <a:spLocks noGrp="1"/>
          </p:cNvSpPr>
          <p:nvPr>
            <p:ph type="body" sz="half" idx="17"/>
          </p:nvPr>
        </p:nvSpPr>
        <p:spPr>
          <a:xfrm>
            <a:off x="5378617" y="2635048"/>
            <a:ext cx="3350576" cy="2038221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dirty="0"/>
              <a:t>Одна из самых увлекательных детских книжек про шпионов. Начало Великой Отечественной войны, вокруг Ленинграда кольцо блокады, фашисты пытаются захватить город... И в это время обычные ленинградские мальчишки пытаются найти и обезвредить лазутчиков, которые указывают вражеским бомбардировщикам путь, отправляя в тёмное небо яркие зелёные </a:t>
            </a:r>
            <a:r>
              <a:rPr lang="ru-RU" dirty="0" smtClean="0"/>
              <a:t>ракеты.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8891074" y="1876655"/>
            <a:ext cx="17833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Илья </a:t>
            </a:r>
            <a:r>
              <a:rPr lang="ru-RU" dirty="0" err="1">
                <a:solidFill>
                  <a:srgbClr val="C00000"/>
                </a:solidFill>
              </a:rPr>
              <a:t>Миксон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 err="1">
                <a:solidFill>
                  <a:srgbClr val="C00000"/>
                </a:solidFill>
              </a:rPr>
              <a:t>Жила,была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669624" y="2561876"/>
            <a:ext cx="3227201" cy="3759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/>
              <a:t>Таня Савичева родилась в большой и дружной семье, училась в школе, ходила с друзьями в кино… Ее жизнь была совершенно обычной и ничем не примечательной до 8 сентября 1941 года, когда враг окружил ее родной Ленинград. Современный подросток, к счастью, даже представить себе не может, что довелось пережить маленькой, голодной и напуганной девочке. Но от ее блокадного дневника замирает сердце: «Женя умерла…», «Бабушка умерла…», «Лека умер…», «Мама в 13 мая в 7.30 утра…», «Савичевы умерли. Умерли все», - изо дня в день записывает девочка с двумя косичками (по крайней мере такой мы видим ее на фотографиях с мамой, братьями и сестрами) на пустых страницах потрепанной телефонной записной книжки. Блокадный дневник Тани обжег сердце и Ильи </a:t>
            </a:r>
            <a:r>
              <a:rPr lang="ru-RU" sz="1100" dirty="0" err="1"/>
              <a:t>Миксона</a:t>
            </a:r>
            <a:r>
              <a:rPr lang="ru-RU" sz="1100" dirty="0"/>
              <a:t>. «Я решил рассказать о былом и отправился по следам горя, безмерных страданий, безвозвратных потерь.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96" y="1856507"/>
            <a:ext cx="2584990" cy="3670687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566" y="1856507"/>
            <a:ext cx="2437001" cy="369510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2084" y="1841373"/>
            <a:ext cx="2604699" cy="370095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7356" y="1881879"/>
            <a:ext cx="2658919" cy="366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9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5" grpId="0" build="p"/>
      <p:bldP spid="16" grpId="0" build="p"/>
      <p:bldP spid="19" grpId="0" build="p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Юные герои великой отечественной</a:t>
            </a:r>
            <a:br>
              <a:rPr lang="ru-RU" dirty="0" smtClean="0"/>
            </a:br>
            <a:r>
              <a:rPr lang="ru-RU" sz="1600" dirty="0">
                <a:hlinkClick r:id="rId2"/>
              </a:rPr>
              <a:t>Мы этой памяти верны. Юным героям Великой Отечественной войны посвящается... - смотреть онлайн в поиске Яндекса по Видео</a:t>
            </a:r>
            <a:endParaRPr lang="ru-RU" sz="1600" dirty="0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6197600" y="2063396"/>
            <a:ext cx="4882907" cy="331118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Времена </a:t>
            </a:r>
            <a:r>
              <a:rPr lang="ru-RU" dirty="0"/>
              <a:t>не выбирают, гласит известная мудрость. Кому-то достаётся детство с пионерскими лагерями и сбором макулатуры, кому-то — с игровыми приставками и аккаунтами в социальных сетях. Поколению детей 1930-х досталась жестокая и страшная война, отнимавшая родных, близких, друзей и само детство. И вместо детских игрушек самые стойкие и отважные брали в руки винтовки и автоматы. Брали, чтобы мстить врагу и сражаться за Родину. Война — не детское дело. Но, когда она приходит в твой дом, привычные представления меняются кардинально.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516" y="1837765"/>
            <a:ext cx="5508827" cy="391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90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986</TotalTime>
  <Words>2212</Words>
  <Application>Microsoft Office PowerPoint</Application>
  <PresentationFormat>Широкоэкранный</PresentationFormat>
  <Paragraphs>118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Impact</vt:lpstr>
      <vt:lpstr>Times New Roman</vt:lpstr>
      <vt:lpstr>Главное мероприятие</vt:lpstr>
      <vt:lpstr>«Война :взгляд сквозь время» </vt:lpstr>
      <vt:lpstr>Сохранить память о войне и ее героях нам помогают книги</vt:lpstr>
      <vt:lpstr>Почему мы должны читать?</vt:lpstr>
      <vt:lpstr>Война</vt:lpstr>
      <vt:lpstr>22 июня 1941 года</vt:lpstr>
      <vt:lpstr>“Завтра была война...”</vt:lpstr>
      <vt:lpstr>Ленинградская блокада https://yandex.ru/video/preview/13800461780425821633</vt:lpstr>
      <vt:lpstr>“Я говорю тебе из Лениграда...”</vt:lpstr>
      <vt:lpstr>Юные герои великой отечественной Мы этой памяти верны. Юным героям Великой Отечественной войны посвящается... - смотреть онлайн в поиске Яндекса по Видео</vt:lpstr>
      <vt:lpstr>Рядом с отцами на защите родины</vt:lpstr>
      <vt:lpstr>Рядом с отцами на защите родины</vt:lpstr>
      <vt:lpstr>Животные – участники Великой Отечественной войны ПЕСНЯ ФРОНТОВЫХ СОБАК - смотреть онлайн в поиске Яндекса по Видео</vt:lpstr>
      <vt:lpstr>Животные на войне: От верблюдов и коней до котов и голубей</vt:lpstr>
      <vt:lpstr>Ссылки на библиотеки</vt:lpstr>
      <vt:lpstr>Использованные материалы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43</cp:revision>
  <dcterms:created xsi:type="dcterms:W3CDTF">2025-03-05T07:00:45Z</dcterms:created>
  <dcterms:modified xsi:type="dcterms:W3CDTF">2025-04-10T05:21:06Z</dcterms:modified>
</cp:coreProperties>
</file>